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95" r:id="rId3"/>
    <p:sldId id="257" r:id="rId4"/>
    <p:sldId id="404" r:id="rId5"/>
    <p:sldId id="405" r:id="rId6"/>
    <p:sldId id="410" r:id="rId7"/>
    <p:sldId id="411" r:id="rId8"/>
    <p:sldId id="418" r:id="rId9"/>
    <p:sldId id="273" r:id="rId10"/>
    <p:sldId id="288" r:id="rId11"/>
    <p:sldId id="432" r:id="rId12"/>
    <p:sldId id="433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26" r:id="rId2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1EE3CE1-6B52-4916-B84B-0D2FA20086FC}">
          <p14:sldIdLst>
            <p14:sldId id="256"/>
            <p14:sldId id="395"/>
            <p14:sldId id="257"/>
            <p14:sldId id="404"/>
            <p14:sldId id="405"/>
            <p14:sldId id="410"/>
            <p14:sldId id="411"/>
            <p14:sldId id="418"/>
            <p14:sldId id="273"/>
            <p14:sldId id="288"/>
            <p14:sldId id="432"/>
            <p14:sldId id="433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2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4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Feuil2!$A$20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Feuil2!$B$19:$P$19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Feuil2!$B$20:$P$20</c:f>
              <c:numCache>
                <c:formatCode>#,##0.0</c:formatCode>
                <c:ptCount val="15"/>
                <c:pt idx="0">
                  <c:v>6776.5</c:v>
                </c:pt>
                <c:pt idx="1">
                  <c:v>7544</c:v>
                </c:pt>
                <c:pt idx="2">
                  <c:v>8291</c:v>
                </c:pt>
                <c:pt idx="3">
                  <c:v>10246</c:v>
                </c:pt>
                <c:pt idx="4">
                  <c:v>8476</c:v>
                </c:pt>
                <c:pt idx="5">
                  <c:v>9080.5</c:v>
                </c:pt>
                <c:pt idx="6">
                  <c:v>10576</c:v>
                </c:pt>
                <c:pt idx="7">
                  <c:v>9650</c:v>
                </c:pt>
                <c:pt idx="8">
                  <c:v>9841.5</c:v>
                </c:pt>
                <c:pt idx="9">
                  <c:v>9331</c:v>
                </c:pt>
                <c:pt idx="10">
                  <c:v>9777</c:v>
                </c:pt>
                <c:pt idx="11">
                  <c:v>10814.5</c:v>
                </c:pt>
                <c:pt idx="12">
                  <c:v>11338</c:v>
                </c:pt>
                <c:pt idx="13">
                  <c:v>11498</c:v>
                </c:pt>
                <c:pt idx="14">
                  <c:v>8830.5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227520"/>
        <c:axId val="139229056"/>
      </c:barChart>
      <c:catAx>
        <c:axId val="13922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229056"/>
        <c:crosses val="autoZero"/>
        <c:auto val="1"/>
        <c:lblAlgn val="ctr"/>
        <c:lblOffset val="100"/>
        <c:noMultiLvlLbl val="0"/>
      </c:catAx>
      <c:valAx>
        <c:axId val="13922905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39227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3E85E-6237-4933-92AC-5BCCE2F3F3E2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EA212-47D1-46F1-A997-E7B3E2DB51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039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BE5DF-DB87-46D5-9F6E-F8034671DEA6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2751C-7D3D-4997-B2F3-04D881783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9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1pPr>
            <a:lvl2pPr marL="746125" indent="-285750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2pPr>
            <a:lvl3pPr marL="1150938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3pPr>
            <a:lvl4pPr marL="1612900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4pPr>
            <a:lvl5pPr marL="2074863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5pPr>
            <a:lvl6pPr marL="25320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6pPr>
            <a:lvl7pPr marL="29892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7pPr>
            <a:lvl8pPr marL="34464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8pPr>
            <a:lvl9pPr marL="39036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148DF9-86DC-490F-8A40-57004F3C21C1}" type="slidenum">
              <a:rPr lang="en-GB" altLang="fr-FR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7544" y="4718129"/>
            <a:ext cx="4982589" cy="4180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41" tIns="44722" rIns="91041" bIns="44722"/>
          <a:lstStyle/>
          <a:p>
            <a:pPr eaLnBrk="1" hangingPunct="1"/>
            <a:endParaRPr lang="fr-FR" altLang="fr-FR" smtClean="0"/>
          </a:p>
        </p:txBody>
      </p:sp>
      <p:sp>
        <p:nvSpPr>
          <p:cNvPr id="133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63600"/>
            <a:ext cx="4640263" cy="34798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1pPr>
            <a:lvl2pPr marL="746125" indent="-285750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2pPr>
            <a:lvl3pPr marL="1150938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3pPr>
            <a:lvl4pPr marL="1612900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4pPr>
            <a:lvl5pPr marL="2074863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5pPr>
            <a:lvl6pPr marL="25320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6pPr>
            <a:lvl7pPr marL="29892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7pPr>
            <a:lvl8pPr marL="34464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8pPr>
            <a:lvl9pPr marL="39036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E75FE-AF7F-450C-92F2-1BE73A4A367C}" type="slidenum">
              <a:rPr lang="en-GB" altLang="fr-FR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7544" y="4718129"/>
            <a:ext cx="4982589" cy="4180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41" tIns="44722" rIns="91041" bIns="44722"/>
          <a:lstStyle/>
          <a:p>
            <a:pPr eaLnBrk="1" hangingPunct="1"/>
            <a:endParaRPr lang="fr-FR" altLang="fr-FR" smtClean="0"/>
          </a:p>
        </p:txBody>
      </p:sp>
      <p:sp>
        <p:nvSpPr>
          <p:cNvPr id="174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63600"/>
            <a:ext cx="4640263" cy="34798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1pPr>
            <a:lvl2pPr marL="746125" indent="-285750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2pPr>
            <a:lvl3pPr marL="1150938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3pPr>
            <a:lvl4pPr marL="1612900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4pPr>
            <a:lvl5pPr marL="2074863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5pPr>
            <a:lvl6pPr marL="25320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6pPr>
            <a:lvl7pPr marL="29892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7pPr>
            <a:lvl8pPr marL="34464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8pPr>
            <a:lvl9pPr marL="39036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AC91D4-6737-4E13-BFCE-A976A5E5A150}" type="slidenum">
              <a:rPr lang="en-GB" altLang="fr-FR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1pPr>
            <a:lvl2pPr marL="746125" indent="-285750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2pPr>
            <a:lvl3pPr marL="1150938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3pPr>
            <a:lvl4pPr marL="1612900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4pPr>
            <a:lvl5pPr marL="2073275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5pPr>
            <a:lvl6pPr marL="25304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6pPr>
            <a:lvl7pPr marL="29876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7pPr>
            <a:lvl8pPr marL="34448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8pPr>
            <a:lvl9pPr marL="39020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DA96E6-2B25-42CA-9CA6-CC2B8A50B1FE}" type="slidenum">
              <a:rPr lang="en-GB" altLang="fr-FR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5926" y="4719715"/>
            <a:ext cx="4985824" cy="41785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33" tIns="44718" rIns="91033" bIns="44718"/>
          <a:lstStyle/>
          <a:p>
            <a:pPr eaLnBrk="1" hangingPunct="1"/>
            <a:r>
              <a:rPr lang="fr-FR" altLang="fr-FR" sz="900" smtClean="0"/>
              <a:t> </a:t>
            </a:r>
          </a:p>
        </p:txBody>
      </p:sp>
      <p:sp>
        <p:nvSpPr>
          <p:cNvPr id="21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65188"/>
            <a:ext cx="4638675" cy="34782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1pPr>
            <a:lvl2pPr marL="746125" indent="-285750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2pPr>
            <a:lvl3pPr marL="1150938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3pPr>
            <a:lvl4pPr marL="1612900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4pPr>
            <a:lvl5pPr marL="2073275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5pPr>
            <a:lvl6pPr marL="25304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6pPr>
            <a:lvl7pPr marL="29876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7pPr>
            <a:lvl8pPr marL="34448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8pPr>
            <a:lvl9pPr marL="39020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FAF0F8-B53C-4B3E-BF08-A37F5884261A}" type="slidenum">
              <a:rPr lang="en-GB" altLang="fr-FR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5926" y="4719715"/>
            <a:ext cx="4985824" cy="41785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33" tIns="44718" rIns="91033" bIns="44718"/>
          <a:lstStyle/>
          <a:p>
            <a:pPr eaLnBrk="1" hangingPunct="1"/>
            <a:r>
              <a:rPr lang="fr-FR" altLang="fr-FR" smtClean="0"/>
              <a:t>Dont dotations aux amortissements</a:t>
            </a:r>
          </a:p>
        </p:txBody>
      </p:sp>
      <p:sp>
        <p:nvSpPr>
          <p:cNvPr id="235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65188"/>
            <a:ext cx="4638675" cy="34782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1pPr>
            <a:lvl2pPr marL="746125" indent="-285750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2pPr>
            <a:lvl3pPr marL="1150938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3pPr>
            <a:lvl4pPr marL="1612900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4pPr>
            <a:lvl5pPr marL="2073275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5pPr>
            <a:lvl6pPr marL="25304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6pPr>
            <a:lvl7pPr marL="29876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7pPr>
            <a:lvl8pPr marL="34448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8pPr>
            <a:lvl9pPr marL="39020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C91138-9D69-4DAC-B9B7-86DD92701D7B}" type="slidenum">
              <a:rPr lang="en-GB" altLang="fr-FR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5926" y="4719715"/>
            <a:ext cx="4985824" cy="41785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33" tIns="44718" rIns="91033" bIns="44718"/>
          <a:lstStyle/>
          <a:p>
            <a:pPr eaLnBrk="1" hangingPunct="1"/>
            <a:r>
              <a:rPr lang="fr-FR" altLang="fr-FR" sz="900" smtClean="0"/>
              <a:t> </a:t>
            </a:r>
          </a:p>
        </p:txBody>
      </p:sp>
      <p:sp>
        <p:nvSpPr>
          <p:cNvPr id="256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65188"/>
            <a:ext cx="4638675" cy="34782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1pPr>
            <a:lvl2pPr marL="746125" indent="-285750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2pPr>
            <a:lvl3pPr marL="1150938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3pPr>
            <a:lvl4pPr marL="1612900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4pPr>
            <a:lvl5pPr marL="2074863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5pPr>
            <a:lvl6pPr marL="25320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6pPr>
            <a:lvl7pPr marL="29892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7pPr>
            <a:lvl8pPr marL="34464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8pPr>
            <a:lvl9pPr marL="39036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22113B-823B-43A7-9374-616C9D1C61E6}" type="slidenum">
              <a:rPr lang="en-GB" altLang="fr-FR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1pPr>
            <a:lvl2pPr marL="746125" indent="-285750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2pPr>
            <a:lvl3pPr marL="1150938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3pPr>
            <a:lvl4pPr marL="1612900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4pPr>
            <a:lvl5pPr marL="2074863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5pPr>
            <a:lvl6pPr marL="25320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6pPr>
            <a:lvl7pPr marL="29892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7pPr>
            <a:lvl8pPr marL="34464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8pPr>
            <a:lvl9pPr marL="39036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5AB3F7-9184-4EC4-A8BF-C46E5EA177D4}" type="slidenum">
              <a:rPr lang="en-GB" altLang="fr-FR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2751C-7D3D-4997-B2F3-04D8817830C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61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1pPr>
            <a:lvl2pPr marL="746125" indent="-285750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2pPr>
            <a:lvl3pPr marL="1150938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3pPr>
            <a:lvl4pPr marL="1612900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4pPr>
            <a:lvl5pPr marL="2073275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5pPr>
            <a:lvl6pPr marL="25304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6pPr>
            <a:lvl7pPr marL="29876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7pPr>
            <a:lvl8pPr marL="34448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8pPr>
            <a:lvl9pPr marL="39020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66DC2F-08DE-4B26-B20F-41F1F8F57FB6}" type="slidenum">
              <a:rPr lang="en-GB" altLang="fr-FR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5926" y="4719715"/>
            <a:ext cx="4985824" cy="41785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33" tIns="44718" rIns="91033" bIns="44718"/>
          <a:lstStyle/>
          <a:p>
            <a:pPr eaLnBrk="1" hangingPunct="1"/>
            <a:r>
              <a:rPr lang="fr-FR" altLang="fr-FR" smtClean="0"/>
              <a:t>Dont dotations aux amortissements</a:t>
            </a:r>
          </a:p>
        </p:txBody>
      </p:sp>
      <p:sp>
        <p:nvSpPr>
          <p:cNvPr id="153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65188"/>
            <a:ext cx="4638675" cy="34782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1pPr>
            <a:lvl2pPr marL="746125" indent="-285750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2pPr>
            <a:lvl3pPr marL="1150938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3pPr>
            <a:lvl4pPr marL="1612900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4pPr>
            <a:lvl5pPr marL="2073275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5pPr>
            <a:lvl6pPr marL="25304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6pPr>
            <a:lvl7pPr marL="29876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7pPr>
            <a:lvl8pPr marL="34448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8pPr>
            <a:lvl9pPr marL="39020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0CCB9A-F0DB-431E-AD39-137D0C1FA943}" type="slidenum">
              <a:rPr lang="en-GB" altLang="fr-FR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5926" y="4719715"/>
            <a:ext cx="4985824" cy="41785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33" tIns="44718" rIns="91033" bIns="44718"/>
          <a:lstStyle/>
          <a:p>
            <a:pPr eaLnBrk="1" hangingPunct="1"/>
            <a:r>
              <a:rPr lang="fr-FR" altLang="fr-FR" sz="900" smtClean="0"/>
              <a:t> </a:t>
            </a:r>
          </a:p>
        </p:txBody>
      </p:sp>
      <p:sp>
        <p:nvSpPr>
          <p:cNvPr id="21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65188"/>
            <a:ext cx="4638675" cy="34782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1pPr>
            <a:lvl2pPr marL="746125" indent="-285750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2pPr>
            <a:lvl3pPr marL="1150938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3pPr>
            <a:lvl4pPr marL="1612900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4pPr>
            <a:lvl5pPr marL="2073275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5pPr>
            <a:lvl6pPr marL="25304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6pPr>
            <a:lvl7pPr marL="29876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7pPr>
            <a:lvl8pPr marL="34448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8pPr>
            <a:lvl9pPr marL="39020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1C2BAB-EF9A-42E6-892D-5FEEA861BBE9}" type="slidenum">
              <a:rPr lang="en-GB" altLang="fr-FR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5926" y="4719715"/>
            <a:ext cx="4985824" cy="41785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33" tIns="44718" rIns="91033" bIns="44718"/>
          <a:lstStyle/>
          <a:p>
            <a:pPr eaLnBrk="1" hangingPunct="1"/>
            <a:r>
              <a:rPr lang="fr-FR" altLang="fr-FR" smtClean="0"/>
              <a:t>Dont dotations aux amortissements</a:t>
            </a:r>
          </a:p>
        </p:txBody>
      </p:sp>
      <p:sp>
        <p:nvSpPr>
          <p:cNvPr id="235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65188"/>
            <a:ext cx="4638675" cy="34782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1pPr>
            <a:lvl2pPr marL="746125" indent="-285750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2pPr>
            <a:lvl3pPr marL="1150938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3pPr>
            <a:lvl4pPr marL="1612900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4pPr>
            <a:lvl5pPr marL="2074863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5pPr>
            <a:lvl6pPr marL="25320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6pPr>
            <a:lvl7pPr marL="29892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7pPr>
            <a:lvl8pPr marL="34464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8pPr>
            <a:lvl9pPr marL="39036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BD31DF-F61A-45F2-9A5B-618F734BF758}" type="slidenum">
              <a:rPr lang="en-GB" altLang="fr-FR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1A4FE442-767A-4022-8E23-3DB94F86F1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anose="020B0604030504040204" pitchFamily="34" charset="0"/>
              </a:defRPr>
            </a:lvl1pPr>
            <a:lvl2pPr marL="754063" indent="-288925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anose="020B0604030504040204" pitchFamily="34" charset="0"/>
              </a:defRPr>
            </a:lvl2pPr>
            <a:lvl3pPr marL="1162050" indent="-230188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anose="020B0604030504040204" pitchFamily="34" charset="0"/>
              </a:defRPr>
            </a:lvl3pPr>
            <a:lvl4pPr marL="1627188" indent="-230188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anose="020B0604030504040204" pitchFamily="34" charset="0"/>
              </a:defRPr>
            </a:lvl4pPr>
            <a:lvl5pPr marL="2093913" indent="-230188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anose="020B0604030504040204" pitchFamily="34" charset="0"/>
              </a:defRPr>
            </a:lvl5pPr>
            <a:lvl6pPr marL="2551113" indent="-23018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anose="020B0604030504040204" pitchFamily="34" charset="0"/>
              </a:defRPr>
            </a:lvl6pPr>
            <a:lvl7pPr marL="3008313" indent="-23018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anose="020B0604030504040204" pitchFamily="34" charset="0"/>
              </a:defRPr>
            </a:lvl7pPr>
            <a:lvl8pPr marL="3465513" indent="-23018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anose="020B0604030504040204" pitchFamily="34" charset="0"/>
              </a:defRPr>
            </a:lvl8pPr>
            <a:lvl9pPr marL="3922713" indent="-23018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369431-2473-43D7-878E-EF3D7151D241}" type="slidenum">
              <a:rPr lang="en-GB" altLang="fr-FR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33E08DAC-893C-47A2-BDB1-2F3671CD9C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827088"/>
            <a:ext cx="5411788" cy="406082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CC8C80CC-E6D0-4859-A0E5-1CA1F983E7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357" y="5133934"/>
            <a:ext cx="4918873" cy="4889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1pPr>
            <a:lvl2pPr marL="746125" indent="-285750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2pPr>
            <a:lvl3pPr marL="1150938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3pPr>
            <a:lvl4pPr marL="1612900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4pPr>
            <a:lvl5pPr marL="2073275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5pPr>
            <a:lvl6pPr marL="25304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6pPr>
            <a:lvl7pPr marL="29876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7pPr>
            <a:lvl8pPr marL="34448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8pPr>
            <a:lvl9pPr marL="39020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96FF98-017B-4CB1-BA99-1C74F9291574}" type="slidenum">
              <a:rPr lang="en-GB" altLang="fr-FR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5926" y="4719715"/>
            <a:ext cx="4985824" cy="41785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33" tIns="44718" rIns="91033" bIns="44718"/>
          <a:lstStyle/>
          <a:p>
            <a:pPr eaLnBrk="1" hangingPunct="1"/>
            <a:r>
              <a:rPr lang="fr-FR" altLang="fr-FR" smtClean="0"/>
              <a:t>Dont dotations aux amortissements</a:t>
            </a:r>
          </a:p>
        </p:txBody>
      </p:sp>
      <p:sp>
        <p:nvSpPr>
          <p:cNvPr id="112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65188"/>
            <a:ext cx="4638675" cy="34782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1pPr>
            <a:lvl2pPr marL="746125" indent="-285750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2pPr>
            <a:lvl3pPr marL="1150938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3pPr>
            <a:lvl4pPr marL="1612900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4pPr>
            <a:lvl5pPr marL="2074863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5pPr>
            <a:lvl6pPr marL="25320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6pPr>
            <a:lvl7pPr marL="29892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7pPr>
            <a:lvl8pPr marL="34464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8pPr>
            <a:lvl9pPr marL="390366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803BA2-F051-423F-B495-C2C57E6BAFDA}" type="slidenum">
              <a:rPr lang="en-GB" altLang="fr-FR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7544" y="4718129"/>
            <a:ext cx="4982589" cy="4180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41" tIns="44722" rIns="91041" bIns="44722"/>
          <a:lstStyle/>
          <a:p>
            <a:pPr eaLnBrk="1" hangingPunct="1"/>
            <a:endParaRPr lang="fr-FR" altLang="fr-FR" smtClean="0"/>
          </a:p>
        </p:txBody>
      </p:sp>
      <p:sp>
        <p:nvSpPr>
          <p:cNvPr id="133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63600"/>
            <a:ext cx="4640263" cy="34798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1pPr>
            <a:lvl2pPr marL="746125" indent="-285750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2pPr>
            <a:lvl3pPr marL="1150938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3pPr>
            <a:lvl4pPr marL="1612900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4pPr>
            <a:lvl5pPr marL="2073275" indent="-227013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5pPr>
            <a:lvl6pPr marL="25304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6pPr>
            <a:lvl7pPr marL="29876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7pPr>
            <a:lvl8pPr marL="34448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8pPr>
            <a:lvl9pPr marL="3902075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36C5EB-10B8-4789-8D25-0AFFB2239A87}" type="slidenum">
              <a:rPr lang="en-GB" altLang="fr-FR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5926" y="4719715"/>
            <a:ext cx="4985824" cy="41785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33" tIns="44718" rIns="91033" bIns="44718"/>
          <a:lstStyle/>
          <a:p>
            <a:pPr eaLnBrk="1" hangingPunct="1"/>
            <a:r>
              <a:rPr lang="fr-FR" altLang="fr-FR" smtClean="0"/>
              <a:t>Dont dotations aux amortissements</a:t>
            </a:r>
          </a:p>
        </p:txBody>
      </p:sp>
      <p:sp>
        <p:nvSpPr>
          <p:cNvPr id="153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65188"/>
            <a:ext cx="4638675" cy="34782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4AAF-3FB5-4550-8126-61AF0DC45709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5FB-97D8-45C6-B206-1F559E6E801E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4AAF-3FB5-4550-8126-61AF0DC45709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5FB-97D8-45C6-B206-1F559E6E80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4AAF-3FB5-4550-8126-61AF0DC45709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5FB-97D8-45C6-B206-1F559E6E80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6124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4AAF-3FB5-4550-8126-61AF0DC45709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5FB-97D8-45C6-B206-1F559E6E801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4AAF-3FB5-4550-8126-61AF0DC45709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5FB-97D8-45C6-B206-1F559E6E80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4AAF-3FB5-4550-8126-61AF0DC45709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5FB-97D8-45C6-B206-1F559E6E801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4AAF-3FB5-4550-8126-61AF0DC45709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5FB-97D8-45C6-B206-1F559E6E801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4AAF-3FB5-4550-8126-61AF0DC45709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5FB-97D8-45C6-B206-1F559E6E80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4AAF-3FB5-4550-8126-61AF0DC45709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5FB-97D8-45C6-B206-1F559E6E80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4AAF-3FB5-4550-8126-61AF0DC45709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5FB-97D8-45C6-B206-1F559E6E80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4AAF-3FB5-4550-8126-61AF0DC45709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5FB-97D8-45C6-B206-1F559E6E801E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694AAF-3FB5-4550-8126-61AF0DC45709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3175FB-97D8-45C6-B206-1F559E6E801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4.xls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5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6.xls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7.xls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8.xls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2.xls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3.xls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smtClean="0">
                <a:solidFill>
                  <a:schemeClr val="tx1"/>
                </a:solidFill>
              </a:rPr>
              <a:t>Avril 2021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ASSEMBLEE GENERALE </a:t>
            </a:r>
            <a:r>
              <a:rPr lang="fr-FR" dirty="0" smtClean="0"/>
              <a:t>2021</a:t>
            </a:r>
            <a:endParaRPr lang="fr-FR" dirty="0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900845" cy="127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00845" cy="127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72582"/>
            <a:ext cx="900845" cy="127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695" y="5065357"/>
            <a:ext cx="900845" cy="127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53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>
            <a:extLst>
              <a:ext uri="{FF2B5EF4-FFF2-40B4-BE49-F238E27FC236}">
                <a16:creationId xmlns="" xmlns:a16="http://schemas.microsoft.com/office/drawing/2014/main" id="{71DE5997-08AE-4F0E-9FFB-D170EDCF1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52536" y="548680"/>
            <a:ext cx="8507413" cy="401638"/>
          </a:xfrm>
        </p:spPr>
        <p:txBody>
          <a:bodyPr/>
          <a:lstStyle/>
          <a:p>
            <a:pPr algn="ctr" eaLnBrk="1" hangingPunct="1"/>
            <a:r>
              <a:rPr lang="fr-FR" altLang="fr-FR" dirty="0"/>
              <a:t>SOMMAIRE</a:t>
            </a:r>
          </a:p>
        </p:txBody>
      </p:sp>
      <p:sp>
        <p:nvSpPr>
          <p:cNvPr id="361475" name="Rectangle 3">
            <a:extLst>
              <a:ext uri="{FF2B5EF4-FFF2-40B4-BE49-F238E27FC236}">
                <a16:creationId xmlns="" xmlns:a16="http://schemas.microsoft.com/office/drawing/2014/main" id="{385998E5-2705-442B-B826-FC464254B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436688"/>
            <a:ext cx="8507413" cy="505936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fr-FR" altLang="fr-FR" dirty="0"/>
              <a:t>Le Compte de résultat</a:t>
            </a:r>
          </a:p>
          <a:p>
            <a:pPr lvl="1" eaLnBrk="1" hangingPunct="1">
              <a:buFontTx/>
              <a:buChar char="•"/>
            </a:pPr>
            <a:r>
              <a:rPr lang="fr-FR" altLang="fr-FR" dirty="0"/>
              <a:t>Préambule</a:t>
            </a:r>
          </a:p>
          <a:p>
            <a:pPr lvl="1" eaLnBrk="1" hangingPunct="1">
              <a:buFontTx/>
              <a:buChar char="•"/>
            </a:pPr>
            <a:r>
              <a:rPr lang="fr-FR" altLang="fr-FR" dirty="0"/>
              <a:t>Compte de résultat</a:t>
            </a:r>
          </a:p>
          <a:p>
            <a:pPr lvl="1" eaLnBrk="1" hangingPunct="1">
              <a:buFontTx/>
              <a:buChar char="•"/>
            </a:pPr>
            <a:r>
              <a:rPr lang="fr-FR" altLang="fr-FR" dirty="0"/>
              <a:t>Commentaires sur le compte de résultat</a:t>
            </a:r>
          </a:p>
          <a:p>
            <a:pPr lvl="1" eaLnBrk="1" hangingPunct="1">
              <a:buFontTx/>
              <a:buChar char="•"/>
            </a:pPr>
            <a:r>
              <a:rPr lang="fr-FR" altLang="fr-FR" dirty="0"/>
              <a:t>Composition des charges</a:t>
            </a:r>
          </a:p>
          <a:p>
            <a:pPr eaLnBrk="1" hangingPunct="1">
              <a:spcBef>
                <a:spcPts val="900"/>
              </a:spcBef>
              <a:buFontTx/>
              <a:buChar char="•"/>
            </a:pPr>
            <a:r>
              <a:rPr lang="fr-FR" altLang="fr-FR" dirty="0"/>
              <a:t>Le Bilan</a:t>
            </a:r>
          </a:p>
          <a:p>
            <a:pPr lvl="1" eaLnBrk="1" hangingPunct="1">
              <a:buFontTx/>
              <a:buChar char="•"/>
            </a:pPr>
            <a:r>
              <a:rPr lang="fr-FR" altLang="fr-FR" dirty="0"/>
              <a:t>Bilan global</a:t>
            </a:r>
          </a:p>
          <a:p>
            <a:pPr lvl="1" eaLnBrk="1" hangingPunct="1">
              <a:buFontTx/>
              <a:buChar char="•"/>
            </a:pPr>
            <a:r>
              <a:rPr lang="fr-FR" altLang="fr-FR" dirty="0"/>
              <a:t>Commentaires sur le bilan</a:t>
            </a:r>
          </a:p>
          <a:p>
            <a:pPr lvl="1" eaLnBrk="1" hangingPunct="1">
              <a:buFontTx/>
              <a:buChar char="•"/>
            </a:pPr>
            <a:r>
              <a:rPr lang="fr-FR" altLang="fr-FR" dirty="0"/>
              <a:t>Bilan synthétique	</a:t>
            </a:r>
          </a:p>
          <a:p>
            <a:pPr eaLnBrk="1" hangingPunct="1">
              <a:spcBef>
                <a:spcPts val="900"/>
              </a:spcBef>
              <a:buFontTx/>
              <a:buChar char="•"/>
            </a:pPr>
            <a:r>
              <a:rPr lang="fr-FR" altLang="fr-FR" dirty="0"/>
              <a:t>Le Résultat et son affectation</a:t>
            </a:r>
          </a:p>
          <a:p>
            <a:pPr eaLnBrk="1" hangingPunct="1">
              <a:spcBef>
                <a:spcPts val="900"/>
              </a:spcBef>
              <a:buFontTx/>
              <a:buChar char="•"/>
            </a:pPr>
            <a:endParaRPr lang="fr-FR" altLang="fr-FR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6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" fill="hold"/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" fill="hold"/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" fill="hold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175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" fill="hold"/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" fill="hold"/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" fill="hold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" fill="hold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" fill="hold"/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" fill="hold"/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925"/>
                            </p:stCondLst>
                            <p:childTnLst>
                              <p:par>
                                <p:cTn id="48" presetID="2" presetClass="entr" presetSubtype="3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" fill="hold"/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" fill="hold"/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4" grpId="0" autoUpdateAnimBg="0"/>
      <p:bldP spid="361475" grpId="0" build="p" autoUpdateAnimBg="0" advAuto="1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2" y="234950"/>
            <a:ext cx="8051427" cy="6699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fr-FR" altLang="fr-FR" sz="3200" dirty="0" smtClean="0"/>
              <a:t>Préambule sur le compte de résultat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dirty="0" smtClean="0"/>
          </a:p>
        </p:txBody>
      </p:sp>
      <p:sp>
        <p:nvSpPr>
          <p:cNvPr id="10243" name="Espace réservé du contenu 1"/>
          <p:cNvSpPr>
            <a:spLocks noGrp="1"/>
          </p:cNvSpPr>
          <p:nvPr>
            <p:ph sz="half" idx="4294967295"/>
          </p:nvPr>
        </p:nvSpPr>
        <p:spPr>
          <a:xfrm>
            <a:off x="363538" y="1270000"/>
            <a:ext cx="8416925" cy="49879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altLang="fr-FR" sz="2200" dirty="0" smtClean="0">
                <a:solidFill>
                  <a:schemeClr val="tx1"/>
                </a:solidFill>
              </a:rPr>
              <a:t>Le résultat de l’exercice clos au 31/12/2020 est un déficit net de – 4 531 € (+ 3 238 € € sur 2019). 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</a:pPr>
            <a:r>
              <a:rPr lang="fr-FR" altLang="fr-FR" sz="2200" dirty="0" smtClean="0">
                <a:solidFill>
                  <a:schemeClr val="tx1"/>
                </a:solidFill>
              </a:rPr>
              <a:t>Le résultat d’exploitation est de 13 732 € (+ 8 539 € sur 2019), permettant ainsi de couvrir les charges financières sur emprunts et de générer un résultat courant de + 10 095 €. 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</a:pPr>
            <a:r>
              <a:rPr lang="fr-FR" altLang="fr-FR" sz="2200" dirty="0" smtClean="0">
                <a:solidFill>
                  <a:schemeClr val="tx1"/>
                </a:solidFill>
              </a:rPr>
              <a:t>Le premier emprunt a été intégralement remboursé par anticipation.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</a:pPr>
            <a:r>
              <a:rPr lang="fr-FR" altLang="fr-FR" sz="2200" dirty="0" smtClean="0">
                <a:solidFill>
                  <a:schemeClr val="tx1"/>
                </a:solidFill>
              </a:rPr>
              <a:t>Le résultat exceptionnel comptabilise une régularisation de cotisations retraite de 11 353 € en lien avec les exercices précédents, expliquant le déficit de l’exercice.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</a:pPr>
            <a:r>
              <a:rPr lang="fr-FR" altLang="fr-FR" sz="2200" dirty="0" smtClean="0">
                <a:solidFill>
                  <a:schemeClr val="tx1"/>
                </a:solidFill>
              </a:rPr>
              <a:t>La crise sanitaire a eu des incidences fortes sur l’activité, mais le maintien des accords CAF et communes ont permis de compenser la baisse des participations des familles</a:t>
            </a:r>
          </a:p>
        </p:txBody>
      </p:sp>
    </p:spTree>
    <p:extLst>
      <p:ext uri="{BB962C8B-B14F-4D97-AF65-F5344CB8AC3E}">
        <p14:creationId xmlns:p14="http://schemas.microsoft.com/office/powerpoint/2010/main" val="3423458879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392113"/>
            <a:ext cx="8507413" cy="763587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fr-FR" altLang="fr-FR" smtClean="0"/>
              <a:t>Le Compte de résultat </a:t>
            </a:r>
          </a:p>
        </p:txBody>
      </p:sp>
      <p:graphicFrame>
        <p:nvGraphicFramePr>
          <p:cNvPr id="12291" name="Objet 1"/>
          <p:cNvGraphicFramePr>
            <a:graphicFrameLocks noChangeAspect="1"/>
          </p:cNvGraphicFramePr>
          <p:nvPr/>
        </p:nvGraphicFramePr>
        <p:xfrm>
          <a:off x="196850" y="1223963"/>
          <a:ext cx="8694738" cy="456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Feuille de calcul" r:id="rId4" imgW="10287049" imgH="5403945" progId="Excel.Sheet.12">
                  <p:embed/>
                </p:oleObj>
              </mc:Choice>
              <mc:Fallback>
                <p:oleObj name="Feuille de calcul" r:id="rId4" imgW="10287049" imgH="540394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1223963"/>
                        <a:ext cx="8694738" cy="456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3871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20663"/>
            <a:ext cx="8369052" cy="669925"/>
          </a:xfrm>
          <a:noFill/>
        </p:spPr>
        <p:txBody>
          <a:bodyPr lIns="90488" tIns="44450" rIns="90488" bIns="44450"/>
          <a:lstStyle/>
          <a:p>
            <a:pPr algn="l" eaLnBrk="1" hangingPunct="1"/>
            <a:r>
              <a:rPr lang="fr-FR" altLang="fr-FR" sz="3200" dirty="0" smtClean="0"/>
              <a:t>Commentaires sur le compte de résultat</a:t>
            </a:r>
            <a:br>
              <a:rPr lang="fr-FR" altLang="fr-FR" sz="3200" dirty="0" smtClean="0"/>
            </a:br>
            <a:endParaRPr lang="fr-FR" altLang="fr-FR" sz="3200" dirty="0" smtClean="0"/>
          </a:p>
        </p:txBody>
      </p:sp>
      <p:sp>
        <p:nvSpPr>
          <p:cNvPr id="14339" name="Espace réservé du contenu 1"/>
          <p:cNvSpPr>
            <a:spLocks noGrp="1"/>
          </p:cNvSpPr>
          <p:nvPr>
            <p:ph sz="half" idx="4294967295"/>
          </p:nvPr>
        </p:nvSpPr>
        <p:spPr>
          <a:xfrm>
            <a:off x="379413" y="1084263"/>
            <a:ext cx="8499475" cy="51117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altLang="fr-FR" sz="2000" dirty="0" smtClean="0">
                <a:solidFill>
                  <a:schemeClr val="tx2"/>
                </a:solidFill>
              </a:rPr>
              <a:t>Les produits d’activités apparaissent en diminution en raison de la baisse de fréquentation et de participation des familles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altLang="fr-FR" sz="2000" dirty="0" smtClean="0">
                <a:solidFill>
                  <a:schemeClr val="tx2"/>
                </a:solidFill>
              </a:rPr>
              <a:t>Un reclassement comptable prestations / subventions a été réalisé à partir de cet exercice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altLang="fr-FR" sz="2000" dirty="0" smtClean="0">
                <a:solidFill>
                  <a:schemeClr val="tx2"/>
                </a:solidFill>
              </a:rPr>
              <a:t>Les autres produits intègrent 6,5 K€ de locations facturées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altLang="fr-FR" sz="2000" dirty="0" smtClean="0">
                <a:solidFill>
                  <a:schemeClr val="tx1"/>
                </a:solidFill>
              </a:rPr>
              <a:t>Les charges d’exploitation sont en diminution de 14% avec 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altLang="fr-FR" sz="1900" dirty="0" smtClean="0">
                <a:solidFill>
                  <a:schemeClr val="tx1"/>
                </a:solidFill>
              </a:rPr>
              <a:t>- 12 K€ (-24%) sur l’alimentation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altLang="fr-FR" sz="1900" dirty="0" smtClean="0">
                <a:solidFill>
                  <a:schemeClr val="tx1"/>
                </a:solidFill>
              </a:rPr>
              <a:t>- 33 K€ (-40%) sur les charges externes et notamment les frais de transport et d’achat de matériel pédagogique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altLang="fr-FR" sz="1900" dirty="0" smtClean="0">
                <a:solidFill>
                  <a:schemeClr val="tx1"/>
                </a:solidFill>
              </a:rPr>
              <a:t>+ 2,2 K€ de taxes d’ordures ménagères sur Pommiers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altLang="fr-FR" sz="1900" dirty="0" smtClean="0">
                <a:solidFill>
                  <a:schemeClr val="tx1"/>
                </a:solidFill>
              </a:rPr>
              <a:t>8,7 K€ de prise en charge d’activité partielle (en – des charges)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</a:pPr>
            <a:r>
              <a:rPr lang="fr-FR" altLang="fr-FR" sz="2000" dirty="0" smtClean="0">
                <a:solidFill>
                  <a:schemeClr val="tx1"/>
                </a:solidFill>
              </a:rPr>
              <a:t>Provision EDF : bloquée au montant calculée sur 2019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</a:pPr>
            <a:r>
              <a:rPr lang="fr-FR" altLang="fr-FR" sz="2000" dirty="0" smtClean="0">
                <a:solidFill>
                  <a:schemeClr val="tx1"/>
                </a:solidFill>
              </a:rPr>
              <a:t>Une régularisation significative de cotisations retraite Malakoff pour un montant de 11 K€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</a:pPr>
            <a:endParaRPr lang="fr-FR" altLang="fr-FR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96773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392113"/>
            <a:ext cx="8507413" cy="763587"/>
          </a:xfrm>
          <a:noFill/>
        </p:spPr>
        <p:txBody>
          <a:bodyPr lIns="90488" tIns="44450" rIns="90488" bIns="44450"/>
          <a:lstStyle/>
          <a:p>
            <a:pPr algn="ctr" eaLnBrk="1" hangingPunct="1"/>
            <a:r>
              <a:rPr lang="fr-FR" altLang="fr-FR" dirty="0" smtClean="0"/>
              <a:t>Le Compte de résultat </a:t>
            </a:r>
          </a:p>
        </p:txBody>
      </p:sp>
      <p:graphicFrame>
        <p:nvGraphicFramePr>
          <p:cNvPr id="16387" name="Objet 1"/>
          <p:cNvGraphicFramePr>
            <a:graphicFrameLocks noChangeAspect="1"/>
          </p:cNvGraphicFramePr>
          <p:nvPr/>
        </p:nvGraphicFramePr>
        <p:xfrm>
          <a:off x="384175" y="1103313"/>
          <a:ext cx="8680450" cy="543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Feuille de calcul" r:id="rId4" imgW="9899588" imgH="6197571" progId="Excel.Sheet.12">
                  <p:embed/>
                </p:oleObj>
              </mc:Choice>
              <mc:Fallback>
                <p:oleObj name="Feuille de calcul" r:id="rId4" imgW="9899588" imgH="619757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1103313"/>
                        <a:ext cx="8680450" cy="543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0545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0525" y="2463800"/>
            <a:ext cx="5448300" cy="1512888"/>
          </a:xfrm>
          <a:noFill/>
        </p:spPr>
        <p:txBody>
          <a:bodyPr/>
          <a:lstStyle/>
          <a:p>
            <a:pPr eaLnBrk="1" hangingPunct="1"/>
            <a:r>
              <a:rPr lang="en-GB" altLang="fr-FR" sz="6000" smtClean="0">
                <a:solidFill>
                  <a:schemeClr val="tx1"/>
                </a:solidFill>
              </a:rPr>
              <a:t>LE BILAN</a:t>
            </a:r>
            <a:endParaRPr lang="en-GB" altLang="fr-FR" sz="1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fr-FR" altLang="fr-FR" smtClean="0"/>
              <a:t>Bilan</a:t>
            </a:r>
          </a:p>
        </p:txBody>
      </p:sp>
      <p:graphicFrame>
        <p:nvGraphicFramePr>
          <p:cNvPr id="20483" name="Objet 1"/>
          <p:cNvGraphicFramePr>
            <a:graphicFrameLocks noChangeAspect="1"/>
          </p:cNvGraphicFramePr>
          <p:nvPr/>
        </p:nvGraphicFramePr>
        <p:xfrm>
          <a:off x="182563" y="1493838"/>
          <a:ext cx="8910637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Feuille de calcul" r:id="rId4" imgW="6826336" imgH="3117813" progId="Excel.Sheet.12">
                  <p:embed/>
                </p:oleObj>
              </mc:Choice>
              <mc:Fallback>
                <p:oleObj name="Feuille de calcul" r:id="rId4" imgW="6826336" imgH="311781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493838"/>
                        <a:ext cx="8910637" cy="407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9927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20663"/>
            <a:ext cx="8081019" cy="669925"/>
          </a:xfrm>
          <a:noFill/>
        </p:spPr>
        <p:txBody>
          <a:bodyPr lIns="90488" tIns="44450" rIns="90488" bIns="44450"/>
          <a:lstStyle/>
          <a:p>
            <a:pPr algn="l" eaLnBrk="1" hangingPunct="1"/>
            <a:r>
              <a:rPr lang="fr-FR" altLang="fr-FR" dirty="0" smtClean="0"/>
              <a:t>Commentaires sur le bilan</a:t>
            </a:r>
          </a:p>
        </p:txBody>
      </p:sp>
      <p:sp>
        <p:nvSpPr>
          <p:cNvPr id="22531" name="Espace réservé du contenu 1"/>
          <p:cNvSpPr>
            <a:spLocks noGrp="1"/>
          </p:cNvSpPr>
          <p:nvPr>
            <p:ph sz="half" idx="4294967295"/>
          </p:nvPr>
        </p:nvSpPr>
        <p:spPr>
          <a:xfrm>
            <a:off x="379413" y="1152525"/>
            <a:ext cx="8499475" cy="51117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fr-FR" altLang="fr-FR" sz="2300" dirty="0" smtClean="0">
                <a:solidFill>
                  <a:schemeClr val="tx1"/>
                </a:solidFill>
              </a:rPr>
              <a:t>Les fonds associatifs se composent des fonds propres, du résultat et de la provision constituée pour face aux engagements de retraite, soit 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fr-FR" altLang="fr-FR" sz="2200" dirty="0" smtClean="0">
                <a:solidFill>
                  <a:schemeClr val="tx1"/>
                </a:solidFill>
              </a:rPr>
              <a:t>52 693 € à fin 2020 équivalent </a:t>
            </a:r>
            <a:r>
              <a:rPr lang="fr-FR" altLang="fr-FR" sz="2200" dirty="0">
                <a:solidFill>
                  <a:schemeClr val="tx1"/>
                </a:solidFill>
              </a:rPr>
              <a:t>à </a:t>
            </a:r>
            <a:r>
              <a:rPr lang="fr-FR" altLang="fr-FR" sz="2200" dirty="0" smtClean="0">
                <a:solidFill>
                  <a:schemeClr val="tx1"/>
                </a:solidFill>
              </a:rPr>
              <a:t>1,8 </a:t>
            </a:r>
            <a:r>
              <a:rPr lang="fr-FR" altLang="fr-FR" sz="2200" dirty="0">
                <a:solidFill>
                  <a:schemeClr val="tx1"/>
                </a:solidFill>
              </a:rPr>
              <a:t>mois de charges d’exploitation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fr-FR" altLang="fr-FR" sz="2200" dirty="0" smtClean="0">
                <a:solidFill>
                  <a:schemeClr val="tx1"/>
                </a:solidFill>
              </a:rPr>
              <a:t>55 407 € à fin 2019 </a:t>
            </a:r>
          </a:p>
          <a:p>
            <a:pPr marL="355600" lvl="1" indent="-3556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Verdana" panose="020B0604030504040204" pitchFamily="34" charset="0"/>
              <a:buChar char="•"/>
              <a:defRPr/>
            </a:pPr>
            <a:r>
              <a:rPr lang="fr-FR" altLang="fr-FR" sz="2300" dirty="0">
                <a:solidFill>
                  <a:schemeClr val="tx1"/>
                </a:solidFill>
                <a:ea typeface="+mn-ea"/>
              </a:rPr>
              <a:t>La trésorerie disponible en fin d’exercice est </a:t>
            </a:r>
            <a:r>
              <a:rPr lang="fr-FR" altLang="fr-FR" sz="2300" dirty="0" smtClean="0">
                <a:solidFill>
                  <a:schemeClr val="tx1"/>
                </a:solidFill>
                <a:ea typeface="+mn-ea"/>
              </a:rPr>
              <a:t>en nette diminution, </a:t>
            </a:r>
            <a:r>
              <a:rPr lang="fr-FR" altLang="fr-FR" sz="2300" dirty="0">
                <a:solidFill>
                  <a:schemeClr val="tx1"/>
                </a:solidFill>
                <a:ea typeface="+mn-ea"/>
              </a:rPr>
              <a:t>à + </a:t>
            </a:r>
            <a:r>
              <a:rPr lang="fr-FR" altLang="fr-FR" sz="2300" dirty="0" smtClean="0">
                <a:solidFill>
                  <a:schemeClr val="tx1"/>
                </a:solidFill>
                <a:ea typeface="+mn-ea"/>
              </a:rPr>
              <a:t>8 </a:t>
            </a:r>
            <a:r>
              <a:rPr lang="fr-FR" altLang="fr-FR" sz="2300" dirty="0">
                <a:solidFill>
                  <a:schemeClr val="tx1"/>
                </a:solidFill>
                <a:ea typeface="+mn-ea"/>
              </a:rPr>
              <a:t>K</a:t>
            </a:r>
            <a:r>
              <a:rPr lang="fr-FR" altLang="fr-FR" sz="2300" dirty="0" smtClean="0">
                <a:solidFill>
                  <a:schemeClr val="tx1"/>
                </a:solidFill>
                <a:ea typeface="+mn-ea"/>
              </a:rPr>
              <a:t>€ en raison du remboursement du 1</a:t>
            </a:r>
            <a:r>
              <a:rPr lang="fr-FR" altLang="fr-FR" sz="2300" baseline="30000" dirty="0" smtClean="0">
                <a:solidFill>
                  <a:schemeClr val="tx1"/>
                </a:solidFill>
                <a:ea typeface="+mn-ea"/>
              </a:rPr>
              <a:t>er</a:t>
            </a:r>
            <a:r>
              <a:rPr lang="fr-FR" altLang="fr-FR" sz="2300" dirty="0" smtClean="0">
                <a:solidFill>
                  <a:schemeClr val="tx1"/>
                </a:solidFill>
                <a:ea typeface="+mn-ea"/>
              </a:rPr>
              <a:t> emprunt pour le local</a:t>
            </a:r>
          </a:p>
          <a:p>
            <a:pPr marL="355600" lvl="1" indent="-3556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Verdana" panose="020B0604030504040204" pitchFamily="34" charset="0"/>
              <a:buChar char="•"/>
              <a:defRPr/>
            </a:pPr>
            <a:r>
              <a:rPr lang="fr-FR" altLang="fr-FR" sz="2300" dirty="0" smtClean="0">
                <a:solidFill>
                  <a:schemeClr val="tx1"/>
                </a:solidFill>
                <a:ea typeface="+mn-ea"/>
              </a:rPr>
              <a:t>En conséquence, l’endettement est en forte diminution</a:t>
            </a:r>
          </a:p>
        </p:txBody>
      </p:sp>
    </p:spTree>
    <p:extLst>
      <p:ext uri="{BB962C8B-B14F-4D97-AF65-F5344CB8AC3E}">
        <p14:creationId xmlns:p14="http://schemas.microsoft.com/office/powerpoint/2010/main" val="58308786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fr-FR" altLang="fr-FR" smtClean="0"/>
              <a:t>Bilan synthétique</a:t>
            </a:r>
          </a:p>
        </p:txBody>
      </p:sp>
      <p:graphicFrame>
        <p:nvGraphicFramePr>
          <p:cNvPr id="24579" name="Objet 2"/>
          <p:cNvGraphicFramePr>
            <a:graphicFrameLocks noChangeAspect="1"/>
          </p:cNvGraphicFramePr>
          <p:nvPr/>
        </p:nvGraphicFramePr>
        <p:xfrm>
          <a:off x="239713" y="1062038"/>
          <a:ext cx="8651875" cy="508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Feuille de calcul" r:id="rId4" imgW="8540713" imgH="5016647" progId="Excel.Sheet.12">
                  <p:embed/>
                </p:oleObj>
              </mc:Choice>
              <mc:Fallback>
                <p:oleObj name="Feuille de calcul" r:id="rId4" imgW="8540713" imgH="501664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1062038"/>
                        <a:ext cx="8651875" cy="508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37395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3100" y="2895600"/>
            <a:ext cx="5438775" cy="2041525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fr-FR" sz="6100" smtClean="0">
                <a:solidFill>
                  <a:schemeClr val="tx1"/>
                </a:solidFill>
              </a:rPr>
              <a:t/>
            </a:r>
            <a:br>
              <a:rPr lang="en-GB" altLang="fr-FR" sz="6100" smtClean="0">
                <a:solidFill>
                  <a:schemeClr val="tx1"/>
                </a:solidFill>
              </a:rPr>
            </a:br>
            <a:r>
              <a:rPr lang="en-GB" altLang="fr-FR" sz="4800" smtClean="0">
                <a:solidFill>
                  <a:schemeClr val="tx1"/>
                </a:solidFill>
              </a:rPr>
              <a:t>LE RÉSULTAT</a:t>
            </a:r>
            <a:r>
              <a:rPr lang="en-GB" altLang="fr-FR" sz="6100" smtClean="0">
                <a:solidFill>
                  <a:schemeClr val="tx1"/>
                </a:solidFill>
              </a:rPr>
              <a:t/>
            </a:r>
            <a:br>
              <a:rPr lang="en-GB" altLang="fr-FR" sz="6100" smtClean="0">
                <a:solidFill>
                  <a:schemeClr val="tx1"/>
                </a:solidFill>
              </a:rPr>
            </a:br>
            <a:r>
              <a:rPr lang="en-GB" altLang="fr-FR" sz="2000" smtClean="0">
                <a:solidFill>
                  <a:schemeClr val="tx1"/>
                </a:solidFill>
              </a:rPr>
              <a:t/>
            </a:r>
            <a:br>
              <a:rPr lang="en-GB" altLang="fr-FR" sz="2000" smtClean="0">
                <a:solidFill>
                  <a:schemeClr val="tx1"/>
                </a:solidFill>
              </a:rPr>
            </a:br>
            <a:r>
              <a:rPr lang="en-GB" altLang="fr-FR" sz="3200" smtClean="0">
                <a:solidFill>
                  <a:schemeClr val="tx1"/>
                </a:solidFill>
              </a:rPr>
              <a:t>SON AFFECTATION</a:t>
            </a:r>
          </a:p>
        </p:txBody>
      </p:sp>
    </p:spTree>
    <p:extLst>
      <p:ext uri="{BB962C8B-B14F-4D97-AF65-F5344CB8AC3E}">
        <p14:creationId xmlns:p14="http://schemas.microsoft.com/office/powerpoint/2010/main" val="28754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632848" cy="1143000"/>
          </a:xfrm>
        </p:spPr>
        <p:txBody>
          <a:bodyPr/>
          <a:lstStyle/>
          <a:p>
            <a:pPr algn="ctr"/>
            <a:r>
              <a:rPr lang="fr-FR" dirty="0" smtClean="0"/>
              <a:t>PRESENTS EN DISTANCIEL: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55576" y="1268760"/>
            <a:ext cx="7920880" cy="4626848"/>
          </a:xfrm>
        </p:spPr>
        <p:txBody>
          <a:bodyPr>
            <a:normAutofit/>
          </a:bodyPr>
          <a:lstStyle/>
          <a:p>
            <a:r>
              <a:rPr lang="fr-FR" sz="1400" dirty="0" smtClean="0"/>
              <a:t>Mr GREUZARD, Président</a:t>
            </a:r>
          </a:p>
          <a:p>
            <a:r>
              <a:rPr lang="fr-FR" sz="1400" dirty="0" smtClean="0"/>
              <a:t>Mr MAISONNEUVE, Trésorier</a:t>
            </a:r>
          </a:p>
          <a:p>
            <a:endParaRPr lang="fr-FR" dirty="0" smtClean="0"/>
          </a:p>
          <a:p>
            <a:r>
              <a:rPr lang="fr-FR" sz="1400" dirty="0" err="1" smtClean="0"/>
              <a:t>MmesDEBARD,MANECY,RABUEL,ROBIER,TESSIER</a:t>
            </a:r>
            <a:r>
              <a:rPr lang="fr-FR" sz="1400" dirty="0" smtClean="0"/>
              <a:t> Membres du Conseil d’Administration</a:t>
            </a:r>
          </a:p>
          <a:p>
            <a:r>
              <a:rPr lang="fr-FR" sz="1400" dirty="0" smtClean="0"/>
              <a:t>Mrs BOUILLER, JULIEN Membres du conseil d’administration</a:t>
            </a:r>
          </a:p>
          <a:p>
            <a:endParaRPr lang="fr-FR" sz="1400" dirty="0"/>
          </a:p>
          <a:p>
            <a:r>
              <a:rPr lang="fr-FR" sz="1400" dirty="0" smtClean="0"/>
              <a:t>Mr Michel JAMBON, Adjoint au Maire de Villefranche</a:t>
            </a:r>
          </a:p>
          <a:p>
            <a:endParaRPr lang="fr-FR" sz="1400" dirty="0"/>
          </a:p>
          <a:p>
            <a:r>
              <a:rPr lang="fr-FR" sz="1400" dirty="0" smtClean="0"/>
              <a:t>Mr Rage, Directeur de l’ Association</a:t>
            </a:r>
          </a:p>
          <a:p>
            <a:r>
              <a:rPr lang="fr-FR" sz="1400" dirty="0" smtClean="0"/>
              <a:t>Mme Rage Secrétaire de l’ Association</a:t>
            </a:r>
          </a:p>
          <a:p>
            <a:r>
              <a:rPr lang="fr-FR" sz="1400" dirty="0" smtClean="0"/>
              <a:t>Mr Laurent </a:t>
            </a:r>
            <a:r>
              <a:rPr lang="fr-FR" sz="1400" dirty="0" err="1" smtClean="0"/>
              <a:t>Simo</a:t>
            </a:r>
            <a:r>
              <a:rPr lang="fr-FR" sz="1400" dirty="0" smtClean="0"/>
              <a:t> (in Extenso) pour la présentation financière.</a:t>
            </a:r>
          </a:p>
          <a:p>
            <a:endParaRPr lang="fr-FR" sz="1400" dirty="0"/>
          </a:p>
          <a:p>
            <a:r>
              <a:rPr lang="fr-FR" sz="1400" dirty="0" smtClean="0"/>
              <a:t>Excusées </a:t>
            </a:r>
          </a:p>
          <a:p>
            <a:r>
              <a:rPr lang="fr-FR" sz="1400" dirty="0" smtClean="0"/>
              <a:t>Mme Françoise LAFAYSSE</a:t>
            </a:r>
          </a:p>
          <a:p>
            <a:r>
              <a:rPr lang="fr-FR" sz="1400" dirty="0" smtClean="0"/>
              <a:t>Mlle Jessica BISSAY</a:t>
            </a:r>
          </a:p>
          <a:p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576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Proposition d’affectation du résultat</a:t>
            </a:r>
          </a:p>
        </p:txBody>
      </p:sp>
      <p:sp useBgFill="1">
        <p:nvSpPr>
          <p:cNvPr id="28675" name="Oval 15"/>
          <p:cNvSpPr>
            <a:spLocks noChangeArrowheads="1"/>
          </p:cNvSpPr>
          <p:nvPr/>
        </p:nvSpPr>
        <p:spPr bwMode="auto">
          <a:xfrm>
            <a:off x="576263" y="4818063"/>
            <a:ext cx="3429000" cy="1371600"/>
          </a:xfrm>
          <a:prstGeom prst="ellipse">
            <a:avLst/>
          </a:prstGeom>
          <a:ln w="317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lnSpc>
                <a:spcPct val="102000"/>
              </a:lnSpc>
              <a:spcAft>
                <a:spcPct val="37000"/>
              </a:spcAft>
              <a:buClr>
                <a:schemeClr val="accent2"/>
              </a:buClr>
              <a:buFont typeface="Verdana" pitchFamily="34" charset="0"/>
              <a:buChar char="•"/>
              <a:defRPr sz="2600">
                <a:solidFill>
                  <a:srgbClr val="091D5D"/>
                </a:solidFill>
                <a:latin typeface="Arial" charset="0"/>
                <a:cs typeface="Arial" charset="0"/>
              </a:defRPr>
            </a:lvl1pPr>
            <a:lvl2pPr marL="742950" indent="-285750">
              <a:lnSpc>
                <a:spcPct val="94000"/>
              </a:lnSpc>
              <a:spcAft>
                <a:spcPct val="36000"/>
              </a:spcAft>
              <a:buClr>
                <a:schemeClr val="accent2"/>
              </a:buClr>
              <a:buFont typeface="Times New Roman" pitchFamily="18" charset="0"/>
              <a:buChar char="–"/>
              <a:defRPr sz="2200">
                <a:solidFill>
                  <a:srgbClr val="091D5D"/>
                </a:solidFill>
                <a:latin typeface="Arial" charset="0"/>
                <a:cs typeface="Arial" charset="0"/>
              </a:defRPr>
            </a:lvl2pPr>
            <a:lvl3pPr marL="1143000" indent="-228600">
              <a:lnSpc>
                <a:spcPct val="95000"/>
              </a:lnSpc>
              <a:spcAft>
                <a:spcPct val="30000"/>
              </a:spcAft>
              <a:buClr>
                <a:schemeClr val="accent2"/>
              </a:buClr>
              <a:buFont typeface="Times New Roman" pitchFamily="18" charset="0"/>
              <a:buChar char="–"/>
              <a:defRPr>
                <a:solidFill>
                  <a:srgbClr val="091D5D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Arial" charset="0"/>
              <a:buChar char="–"/>
              <a:defRPr sz="1600">
                <a:solidFill>
                  <a:srgbClr val="091D5D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defRPr sz="10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defRPr sz="10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defRPr sz="10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defRPr sz="10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defRPr sz="10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400">
                <a:solidFill>
                  <a:schemeClr val="tx1"/>
                </a:solidFill>
                <a:latin typeface="Times New Roman" pitchFamily="18" charset="0"/>
              </a:rPr>
              <a:t>Affectation du déficit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400">
                <a:solidFill>
                  <a:schemeClr val="tx1"/>
                </a:solidFill>
                <a:latin typeface="Times New Roman" pitchFamily="18" charset="0"/>
              </a:rPr>
              <a:t>en report à nouveau</a:t>
            </a:r>
          </a:p>
        </p:txBody>
      </p:sp>
      <p:sp>
        <p:nvSpPr>
          <p:cNvPr id="28676" name="Line 16"/>
          <p:cNvSpPr>
            <a:spLocks noChangeShapeType="1"/>
          </p:cNvSpPr>
          <p:nvPr/>
        </p:nvSpPr>
        <p:spPr bwMode="auto">
          <a:xfrm flipV="1">
            <a:off x="2890838" y="3181350"/>
            <a:ext cx="2227262" cy="163671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28677" name="Objet 1"/>
          <p:cNvGraphicFramePr>
            <a:graphicFrameLocks noChangeAspect="1"/>
          </p:cNvGraphicFramePr>
          <p:nvPr/>
        </p:nvGraphicFramePr>
        <p:xfrm>
          <a:off x="1292225" y="1576388"/>
          <a:ext cx="6583363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Feuille de calcul" r:id="rId4" imgW="3695873" imgH="1263775" progId="Excel.Sheet.12">
                  <p:embed/>
                </p:oleObj>
              </mc:Choice>
              <mc:Fallback>
                <p:oleObj name="Feuille de calcul" r:id="rId4" imgW="3695873" imgH="126377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1576388"/>
                        <a:ext cx="6583363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6270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92888" cy="792088"/>
          </a:xfrm>
        </p:spPr>
        <p:txBody>
          <a:bodyPr/>
          <a:lstStyle/>
          <a:p>
            <a:pPr algn="ctr"/>
            <a:r>
              <a:rPr lang="fr-FR" dirty="0" smtClean="0"/>
              <a:t>Rapport moral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568952" cy="5616624"/>
          </a:xfrm>
        </p:spPr>
        <p:txBody>
          <a:bodyPr/>
          <a:lstStyle/>
          <a:p>
            <a:r>
              <a:rPr lang="fr-FR" dirty="0" smtClean="0"/>
              <a:t>VENTS CONTRAIRES:</a:t>
            </a:r>
            <a:endParaRPr lang="fr-FR" dirty="0"/>
          </a:p>
          <a:p>
            <a:r>
              <a:rPr lang="fr-FR" dirty="0" smtClean="0"/>
              <a:t>  - -25% de fréquentation/2019</a:t>
            </a:r>
            <a:endParaRPr lang="fr-FR" dirty="0"/>
          </a:p>
          <a:p>
            <a:r>
              <a:rPr lang="fr-FR" dirty="0" smtClean="0"/>
              <a:t>  - + 14 000,00 € de charges /2019 </a:t>
            </a:r>
            <a:r>
              <a:rPr lang="fr-FR" sz="1400" dirty="0" smtClean="0"/>
              <a:t>(retraite, taxe ordures ménagères et extension prestation In </a:t>
            </a:r>
            <a:r>
              <a:rPr lang="fr-FR" sz="1400" smtClean="0"/>
              <a:t>extenso due </a:t>
            </a:r>
            <a:r>
              <a:rPr lang="fr-FR" sz="1400" dirty="0" smtClean="0"/>
              <a:t>à la maladie de Mr Rage )</a:t>
            </a:r>
          </a:p>
          <a:p>
            <a:endParaRPr lang="fr-FR" sz="1400" dirty="0"/>
          </a:p>
          <a:p>
            <a:r>
              <a:rPr lang="fr-FR" sz="2400" dirty="0" smtClean="0"/>
              <a:t> Et pourtant décisions fortes:</a:t>
            </a:r>
            <a:endParaRPr lang="fr-FR" sz="2400" dirty="0"/>
          </a:p>
          <a:p>
            <a:r>
              <a:rPr lang="fr-FR" sz="2400" dirty="0" smtClean="0"/>
              <a:t>  - Remboursement Anticipé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emprunt</a:t>
            </a:r>
          </a:p>
          <a:p>
            <a:r>
              <a:rPr lang="fr-FR" sz="2400" dirty="0"/>
              <a:t> </a:t>
            </a:r>
            <a:r>
              <a:rPr lang="fr-FR" sz="2400" dirty="0" smtClean="0"/>
              <a:t> - Choix du maintien de salaire pour tous les salariés          pendant le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confinement </a:t>
            </a:r>
            <a:endParaRPr lang="fr-FR" sz="2400" dirty="0" smtClean="0"/>
          </a:p>
          <a:p>
            <a:r>
              <a:rPr lang="fr-FR" sz="2400" dirty="0"/>
              <a:t> </a:t>
            </a:r>
            <a:r>
              <a:rPr lang="fr-FR" sz="2400" dirty="0" smtClean="0"/>
              <a:t> - Décision Embauche Mlle </a:t>
            </a:r>
            <a:r>
              <a:rPr lang="fr-FR" sz="2400" dirty="0" err="1" smtClean="0"/>
              <a:t>Bissay</a:t>
            </a:r>
            <a:endParaRPr lang="fr-FR" sz="2400" dirty="0" smtClean="0"/>
          </a:p>
          <a:p>
            <a:r>
              <a:rPr lang="fr-FR" sz="2400" dirty="0"/>
              <a:t> </a:t>
            </a:r>
            <a:r>
              <a:rPr lang="fr-FR" sz="2400" dirty="0" smtClean="0"/>
              <a:t> - Validation Formation DESJEPS Mlle </a:t>
            </a:r>
            <a:r>
              <a:rPr lang="fr-FR" sz="2400" dirty="0" err="1" smtClean="0"/>
              <a:t>Bissay</a:t>
            </a:r>
            <a:endParaRPr lang="fr-FR" sz="2400" dirty="0" smtClean="0"/>
          </a:p>
          <a:p>
            <a:r>
              <a:rPr lang="fr-FR" sz="2400" dirty="0"/>
              <a:t> </a:t>
            </a:r>
            <a:r>
              <a:rPr lang="fr-FR" sz="2400" dirty="0" smtClean="0"/>
              <a:t> - Locations ( 1 au 01/06, 1 au 01/10)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37124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720080"/>
          </a:xfrm>
        </p:spPr>
        <p:txBody>
          <a:bodyPr/>
          <a:lstStyle/>
          <a:p>
            <a:pPr algn="l"/>
            <a:r>
              <a:rPr lang="fr-FR" dirty="0" smtClean="0"/>
              <a:t>Rapport d’activités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8352928" cy="5616624"/>
          </a:xfrm>
        </p:spPr>
        <p:txBody>
          <a:bodyPr>
            <a:normAutofit/>
          </a:bodyPr>
          <a:lstStyle/>
          <a:p>
            <a:r>
              <a:rPr lang="fr-FR" sz="1400" dirty="0" smtClean="0"/>
              <a:t>Contrairement aux habitudes, pas de statistiques et peu de tableaux tant cette année a été </a:t>
            </a:r>
            <a:r>
              <a:rPr lang="fr-FR" sz="1400" dirty="0" err="1" smtClean="0"/>
              <a:t>extra-ordinaire</a:t>
            </a:r>
            <a:r>
              <a:rPr lang="fr-FR" sz="1400" dirty="0" smtClean="0"/>
              <a:t> et incomparable……</a:t>
            </a:r>
          </a:p>
          <a:p>
            <a:r>
              <a:rPr lang="fr-FR" sz="1400" dirty="0" smtClean="0"/>
              <a:t>Comme évoqué précédemment par Mr le Président, énorme baisse de fréquentation, année amputée de nombreux jours de fonctionnement ( parenthèse désenchantée du 12 Mars au 31/05; reprise ultra timide le Mercredi 03/06 avec des familles à la fois « timides et frileuses » mais surtout déboussolées et ayant grand besoin d’être rassurées).</a:t>
            </a:r>
          </a:p>
          <a:p>
            <a:r>
              <a:rPr lang="fr-FR" sz="1400" dirty="0" smtClean="0"/>
              <a:t>Contingences et contraintes importantes imposées par Jeunesse et Sports lors de la réouverture, notamment la </a:t>
            </a:r>
            <a:r>
              <a:rPr lang="fr-FR" sz="1400" dirty="0"/>
              <a:t>nécessité de créer de petits </a:t>
            </a:r>
            <a:r>
              <a:rPr lang="fr-FR" sz="1400" dirty="0" smtClean="0"/>
              <a:t>groupes (mais encadrés bien sûr par deux ou trois animateurs selon les tranches d’âge) et du non mélange des groupes ainsi créés ( d’où, mécaniquement, l’arrêt des navettes de bus). </a:t>
            </a:r>
          </a:p>
          <a:p>
            <a:r>
              <a:rPr lang="fr-FR" sz="1400" dirty="0" smtClean="0"/>
              <a:t>Annulation d’activités incompatibles avec les mesures « </a:t>
            </a:r>
            <a:r>
              <a:rPr lang="fr-FR" sz="1400" dirty="0" err="1" smtClean="0"/>
              <a:t>Covid</a:t>
            </a:r>
            <a:r>
              <a:rPr lang="fr-FR" sz="1400" dirty="0" smtClean="0"/>
              <a:t> », Cirque, Plan d’eau, Mini-camps, Soirées camping, poneys…)</a:t>
            </a:r>
          </a:p>
          <a:p>
            <a:r>
              <a:rPr lang="fr-FR" sz="1400" dirty="0" smtClean="0"/>
              <a:t>ET POURTANT LA AUSSI, CONTRE MAUVAISE FORTUNE, BON CŒUR…ET QUELS CŒURS !!</a:t>
            </a:r>
          </a:p>
          <a:p>
            <a:r>
              <a:rPr lang="fr-FR" sz="1400" dirty="0"/>
              <a:t>Quel Cœur mis par </a:t>
            </a:r>
            <a:r>
              <a:rPr lang="fr-FR" sz="1400" dirty="0" smtClean="0"/>
              <a:t>tous, </a:t>
            </a:r>
            <a:r>
              <a:rPr lang="fr-FR" sz="1400" dirty="0"/>
              <a:t>pour une organisation nouvelle (journée agrandie, pas de bus, système de repas changé</a:t>
            </a:r>
            <a:r>
              <a:rPr lang="fr-FR" sz="1400" dirty="0" smtClean="0"/>
              <a:t>, </a:t>
            </a:r>
            <a:r>
              <a:rPr lang="fr-FR" sz="1400" dirty="0" err="1" smtClean="0"/>
              <a:t>etc</a:t>
            </a:r>
            <a:r>
              <a:rPr lang="fr-FR" sz="1400" dirty="0"/>
              <a:t>), obligeant à des remises en question de fond, à des pratiques innovantes parfois initialement </a:t>
            </a:r>
            <a:r>
              <a:rPr lang="fr-FR" sz="1400" dirty="0" smtClean="0"/>
              <a:t>déstabilisantes.</a:t>
            </a:r>
          </a:p>
          <a:p>
            <a:r>
              <a:rPr lang="fr-FR" sz="1400" dirty="0" smtClean="0"/>
              <a:t>Quel Cœur mis par toutes les équipes d’Animation pour redoubler d’originalité et de créativité et proposer aux enfants des activités nouvelles, adaptées au contexte.</a:t>
            </a:r>
          </a:p>
          <a:p>
            <a:pPr algn="ctr"/>
            <a:r>
              <a:rPr lang="fr-FR" sz="1400" dirty="0" smtClean="0"/>
              <a:t>          </a:t>
            </a:r>
            <a:r>
              <a:rPr lang="fr-FR" sz="1400" b="1" dirty="0" smtClean="0"/>
              <a:t>RESULTAT : RECORD DE FREQUENTATION BATTU DE SEPTEMBRE A DECEMBRE  !!</a:t>
            </a:r>
          </a:p>
          <a:p>
            <a:pPr algn="ctr"/>
            <a:endParaRPr lang="fr-FR" sz="1400" b="1" dirty="0" smtClean="0"/>
          </a:p>
          <a:p>
            <a:r>
              <a:rPr lang="fr-FR" sz="1400" b="1" dirty="0" smtClean="0"/>
              <a:t>ENFIN, ET COMME CHAQUE ANNEE, QUEL  </a:t>
            </a:r>
            <a:r>
              <a:rPr lang="fr-FR" sz="1400" dirty="0" smtClean="0"/>
              <a:t>	</a:t>
            </a:r>
            <a:r>
              <a:rPr lang="fr-FR" sz="1400" b="1" dirty="0" smtClean="0"/>
              <a:t>POUR CE CONSEIL D’ADMINISTRATION QUI RESTE FIDELE, MOBILISE ET SI PRECIEUX..</a:t>
            </a:r>
            <a:endParaRPr lang="fr-FR" sz="1400" b="1" dirty="0"/>
          </a:p>
        </p:txBody>
      </p:sp>
      <p:pic>
        <p:nvPicPr>
          <p:cNvPr id="46083" name="Picture 3" descr="C:\Users\Utilisateur\AppData\Local\Microsoft\Windows\INetCache\IE\C713G9FP\orlando-coeur-a-l-enver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2" y="4916783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C:\Users\Utilisateur\AppData\Local\Microsoft\Windows\INetCache\IE\6V6T6WUG\Cœur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2" y="4236031"/>
            <a:ext cx="437366" cy="43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Picture 7" descr="C:\Users\Utilisateur\AppData\Local\Microsoft\Windows\INetCache\IE\6V6T6WUG\Coeur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920838"/>
            <a:ext cx="753271" cy="60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29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-78441" y="389404"/>
          <a:ext cx="9300882" cy="607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662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tilisateur\AppData\Local\Microsoft\Windows\INetCache\IE\T5PMCM77\board-64272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188640"/>
            <a:ext cx="91440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tilisateur\AppData\Local\Microsoft\Windows\INetCache\IE\T5PMCM77\board-64272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1015273">
            <a:off x="1069802" y="3452508"/>
            <a:ext cx="6790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rush Script MT" panose="03060802040406070304" pitchFamily="66" charset="0"/>
              </a:rPr>
              <a:t>VIVE LA COURTE </a:t>
            </a:r>
            <a:r>
              <a:rPr lang="fr-FR" sz="4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ECHELLE !!</a:t>
            </a:r>
            <a:endParaRPr lang="fr-FR" sz="40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21021550">
            <a:off x="2261736" y="1963579"/>
            <a:ext cx="4602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rush Script MT" panose="03060802040406070304" pitchFamily="66" charset="0"/>
              </a:rPr>
              <a:t>Bonne soirée à tous </a:t>
            </a:r>
            <a:r>
              <a:rPr lang="fr-FR" sz="4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…..et</a:t>
            </a:r>
            <a:endParaRPr lang="fr-FR" sz="40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00808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fr-FR" dirty="0"/>
              <a:t>LECTURE ET APPROBATION DU COMPTE RENDU DE L’ASSEMBLEE GENERALE </a:t>
            </a:r>
            <a:r>
              <a:rPr lang="fr-FR" dirty="0" smtClean="0"/>
              <a:t>2020</a:t>
            </a:r>
            <a:endParaRPr lang="fr-FR" dirty="0"/>
          </a:p>
          <a:p>
            <a:pPr marL="342900" indent="-342900">
              <a:buFont typeface="+mj-lt"/>
              <a:buAutoNum type="arabicParenR"/>
            </a:pPr>
            <a:endParaRPr lang="fr-FR" dirty="0"/>
          </a:p>
          <a:p>
            <a:pPr marL="342900" indent="-342900">
              <a:buFont typeface="+mj-lt"/>
              <a:buAutoNum type="arabicParenR"/>
            </a:pPr>
            <a:r>
              <a:rPr lang="fr-FR" dirty="0"/>
              <a:t>RAPPORT FINANCIER ( Laurent SIMO, Cabinet IN EXTENSO)</a:t>
            </a:r>
          </a:p>
          <a:p>
            <a:pPr marL="342900" indent="-342900">
              <a:buFont typeface="+mj-lt"/>
              <a:buAutoNum type="arabicParenR"/>
            </a:pPr>
            <a:endParaRPr lang="fr-FR" dirty="0"/>
          </a:p>
          <a:p>
            <a:pPr marL="342900" indent="-342900">
              <a:buFont typeface="+mj-lt"/>
              <a:buAutoNum type="arabicParenR"/>
            </a:pPr>
            <a:r>
              <a:rPr lang="fr-FR" dirty="0"/>
              <a:t>RAPPORT MORAL</a:t>
            </a:r>
          </a:p>
          <a:p>
            <a:pPr marL="342900" indent="-342900">
              <a:buFont typeface="+mj-lt"/>
              <a:buAutoNum type="arabicParenR"/>
            </a:pPr>
            <a:endParaRPr lang="fr-FR" dirty="0"/>
          </a:p>
          <a:p>
            <a:pPr marL="342900" indent="-342900">
              <a:buFont typeface="+mj-lt"/>
              <a:buAutoNum type="arabicParenR"/>
            </a:pPr>
            <a:r>
              <a:rPr lang="fr-FR" dirty="0"/>
              <a:t>RAPPORT D’ACTIVITES</a:t>
            </a:r>
          </a:p>
          <a:p>
            <a:pPr marL="342900" indent="-342900">
              <a:buFont typeface="+mj-lt"/>
              <a:buAutoNum type="arabicParenR"/>
            </a:pPr>
            <a:endParaRPr lang="fr-FR" dirty="0"/>
          </a:p>
          <a:p>
            <a:pPr marL="342900" indent="-342900">
              <a:buFont typeface="+mj-lt"/>
              <a:buAutoNum type="arabicParenR"/>
            </a:pPr>
            <a:r>
              <a:rPr lang="fr-FR" dirty="0"/>
              <a:t>Elections</a:t>
            </a:r>
          </a:p>
          <a:p>
            <a:pPr marL="342900" indent="-342900">
              <a:buFont typeface="+mj-lt"/>
              <a:buAutoNum type="arabicParenR"/>
            </a:pPr>
            <a:endParaRPr lang="fr-FR" dirty="0"/>
          </a:p>
          <a:p>
            <a:pPr marL="342900" indent="-342900">
              <a:buFont typeface="+mj-lt"/>
              <a:buAutoNum type="arabicParenR"/>
            </a:pPr>
            <a:r>
              <a:rPr lang="fr-FR" dirty="0"/>
              <a:t>Echanges et questions diverses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01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392113"/>
            <a:ext cx="8507413" cy="763587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fr-FR" altLang="fr-FR" smtClean="0"/>
              <a:t>Le Compte de résultat </a:t>
            </a:r>
          </a:p>
        </p:txBody>
      </p:sp>
      <p:graphicFrame>
        <p:nvGraphicFramePr>
          <p:cNvPr id="12291" name="Objet 2"/>
          <p:cNvGraphicFramePr>
            <a:graphicFrameLocks noChangeAspect="1"/>
          </p:cNvGraphicFramePr>
          <p:nvPr/>
        </p:nvGraphicFramePr>
        <p:xfrm>
          <a:off x="158750" y="1296988"/>
          <a:ext cx="8828088" cy="491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Feuille de calcul" r:id="rId4" imgW="10287049" imgH="5721475" progId="Excel.Sheet.12">
                  <p:embed/>
                </p:oleObj>
              </mc:Choice>
              <mc:Fallback>
                <p:oleObj name="Feuille de calcul" r:id="rId4" imgW="10287049" imgH="572147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1296988"/>
                        <a:ext cx="8828088" cy="491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79289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220663"/>
            <a:ext cx="6754812" cy="6699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fr-FR" altLang="fr-FR" dirty="0" smtClean="0"/>
              <a:t>Commentaires sur le compte de résultat</a:t>
            </a:r>
            <a:br>
              <a:rPr lang="fr-FR" altLang="fr-FR" dirty="0" smtClean="0"/>
            </a:br>
            <a:endParaRPr lang="fr-FR" altLang="fr-FR" dirty="0" smtClean="0"/>
          </a:p>
        </p:txBody>
      </p:sp>
      <p:sp>
        <p:nvSpPr>
          <p:cNvPr id="14339" name="Espace réservé du contenu 1"/>
          <p:cNvSpPr>
            <a:spLocks noGrp="1"/>
          </p:cNvSpPr>
          <p:nvPr>
            <p:ph sz="half" idx="4294967295"/>
          </p:nvPr>
        </p:nvSpPr>
        <p:spPr>
          <a:xfrm>
            <a:off x="395536" y="1700808"/>
            <a:ext cx="8499475" cy="50405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altLang="fr-FR" sz="2300" dirty="0" smtClean="0">
                <a:solidFill>
                  <a:schemeClr val="tx2"/>
                </a:solidFill>
              </a:rPr>
              <a:t>Les produits d’activités apparaissent en diminution mais sont en fait en progression sur l’activité de l’accueil de loisirs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altLang="fr-FR" sz="2300" dirty="0" smtClean="0">
                <a:solidFill>
                  <a:schemeClr val="tx2"/>
                </a:solidFill>
              </a:rPr>
              <a:t>La baisse est en lien avec la fin d’activité des ateliers cirques (6 mois sur 2018)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altLang="fr-FR" sz="2300" dirty="0" smtClean="0">
                <a:solidFill>
                  <a:schemeClr val="tx1"/>
                </a:solidFill>
              </a:rPr>
              <a:t>Les charges d’exploitation sont en légère progression de 1% K€ avec 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altLang="fr-FR" sz="1900" dirty="0" smtClean="0">
                <a:solidFill>
                  <a:schemeClr val="tx1"/>
                </a:solidFill>
              </a:rPr>
              <a:t>+ 4 K€ sur l’alimentation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altLang="fr-FR" sz="1900" dirty="0" smtClean="0">
                <a:solidFill>
                  <a:schemeClr val="tx1"/>
                </a:solidFill>
              </a:rPr>
              <a:t>Une stabilité des autres charges d’exploitation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altLang="fr-FR" sz="1900" dirty="0" smtClean="0">
                <a:solidFill>
                  <a:schemeClr val="tx1"/>
                </a:solidFill>
              </a:rPr>
              <a:t>Une augmentation des rémunérations de +9 K€ avec un effet année pleine sur Pommiers et une baisse des charges sociales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</a:pPr>
            <a:r>
              <a:rPr lang="fr-FR" altLang="fr-FR" sz="2300" dirty="0" smtClean="0">
                <a:solidFill>
                  <a:schemeClr val="tx1"/>
                </a:solidFill>
              </a:rPr>
              <a:t>Provision EDF significative : pas appelé depuis 2011.</a:t>
            </a:r>
            <a:endParaRPr lang="fr-FR" altLang="fr-FR" sz="500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</a:pPr>
            <a:r>
              <a:rPr lang="fr-FR" altLang="fr-FR" sz="2300" dirty="0" smtClean="0">
                <a:solidFill>
                  <a:schemeClr val="tx2"/>
                </a:solidFill>
              </a:rPr>
              <a:t>Les pertes sur créances sont plus importantes cette année et s’élèvent à 2 375 €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</a:pPr>
            <a:endParaRPr lang="fr-FR" altLang="fr-FR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7757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16632"/>
            <a:ext cx="6512511" cy="1143000"/>
          </a:xfrm>
          <a:noFill/>
        </p:spPr>
        <p:txBody>
          <a:bodyPr lIns="90488" tIns="44450" rIns="90488" bIns="44450"/>
          <a:lstStyle/>
          <a:p>
            <a:pPr algn="ctr" eaLnBrk="1" hangingPunct="1"/>
            <a:r>
              <a:rPr lang="fr-FR" altLang="fr-FR" dirty="0" smtClean="0"/>
              <a:t>Bilan</a:t>
            </a:r>
          </a:p>
        </p:txBody>
      </p:sp>
      <p:graphicFrame>
        <p:nvGraphicFramePr>
          <p:cNvPr id="20483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469705"/>
              </p:ext>
            </p:extLst>
          </p:nvPr>
        </p:nvGraphicFramePr>
        <p:xfrm>
          <a:off x="107504" y="1340768"/>
          <a:ext cx="8912225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Feuille de calcul" r:id="rId4" imgW="6826336" imgH="3270434" progId="Excel.Sheet.12">
                  <p:embed/>
                </p:oleObj>
              </mc:Choice>
              <mc:Fallback>
                <p:oleObj name="Feuille de calcul" r:id="rId4" imgW="6826336" imgH="327043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340768"/>
                        <a:ext cx="8912225" cy="427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7629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220663"/>
            <a:ext cx="6754812" cy="6699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fr-FR" altLang="fr-FR" smtClean="0"/>
              <a:t>Commentaires sur le bilan</a:t>
            </a:r>
          </a:p>
        </p:txBody>
      </p:sp>
      <p:sp>
        <p:nvSpPr>
          <p:cNvPr id="22531" name="Espace réservé du contenu 1"/>
          <p:cNvSpPr>
            <a:spLocks noGrp="1"/>
          </p:cNvSpPr>
          <p:nvPr>
            <p:ph sz="half" idx="4294967295"/>
          </p:nvPr>
        </p:nvSpPr>
        <p:spPr>
          <a:xfrm>
            <a:off x="395536" y="1746250"/>
            <a:ext cx="8499475" cy="51117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altLang="fr-FR" sz="2300" dirty="0" smtClean="0">
                <a:solidFill>
                  <a:schemeClr val="tx1"/>
                </a:solidFill>
              </a:rPr>
              <a:t>Les fonds associatifs se composent des fonds propres, du résultat et de la provision constituée pour face aux engagements de retraite, soit 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altLang="fr-FR" sz="2200" dirty="0" smtClean="0">
                <a:solidFill>
                  <a:schemeClr val="tx1"/>
                </a:solidFill>
              </a:rPr>
              <a:t>50 208 € à fin 2018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altLang="fr-FR" sz="2200" dirty="0" smtClean="0">
                <a:solidFill>
                  <a:schemeClr val="tx1"/>
                </a:solidFill>
              </a:rPr>
              <a:t>55 407 € à fin 2019 équivalent à 1,9 mois de charges d’exploitation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</a:pPr>
            <a:r>
              <a:rPr lang="fr-FR" altLang="fr-FR" sz="2300" dirty="0" smtClean="0">
                <a:solidFill>
                  <a:schemeClr val="tx1"/>
                </a:solidFill>
              </a:rPr>
              <a:t>La trésorerie disponible en fin d’exercice est stable, à + 54 K€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</a:pPr>
            <a:r>
              <a:rPr lang="fr-FR" altLang="fr-FR" sz="2300" dirty="0" smtClean="0">
                <a:solidFill>
                  <a:schemeClr val="tx1"/>
                </a:solidFill>
              </a:rPr>
              <a:t>La crise sanitaire n’a pas donné lieu à des provisions spécifiques au titre de l’exercice 2019</a:t>
            </a:r>
          </a:p>
        </p:txBody>
      </p:sp>
    </p:spTree>
    <p:extLst>
      <p:ext uri="{BB962C8B-B14F-4D97-AF65-F5344CB8AC3E}">
        <p14:creationId xmlns:p14="http://schemas.microsoft.com/office/powerpoint/2010/main" val="236115449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Proposition d’affectation du résultat</a:t>
            </a:r>
          </a:p>
        </p:txBody>
      </p:sp>
      <p:sp useBgFill="1">
        <p:nvSpPr>
          <p:cNvPr id="28675" name="Oval 15"/>
          <p:cNvSpPr>
            <a:spLocks noChangeArrowheads="1"/>
          </p:cNvSpPr>
          <p:nvPr/>
        </p:nvSpPr>
        <p:spPr bwMode="auto">
          <a:xfrm>
            <a:off x="576263" y="4818063"/>
            <a:ext cx="3429000" cy="1371600"/>
          </a:xfrm>
          <a:prstGeom prst="ellipse">
            <a:avLst/>
          </a:prstGeom>
          <a:ln w="317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lnSpc>
                <a:spcPct val="102000"/>
              </a:lnSpc>
              <a:spcAft>
                <a:spcPct val="37000"/>
              </a:spcAft>
              <a:buClr>
                <a:schemeClr val="accent2"/>
              </a:buClr>
              <a:buFont typeface="Verdana" pitchFamily="34" charset="0"/>
              <a:buChar char="•"/>
              <a:defRPr sz="2600">
                <a:solidFill>
                  <a:srgbClr val="091D5D"/>
                </a:solidFill>
                <a:latin typeface="Arial" charset="0"/>
                <a:cs typeface="Arial" charset="0"/>
              </a:defRPr>
            </a:lvl1pPr>
            <a:lvl2pPr marL="742950" indent="-285750">
              <a:lnSpc>
                <a:spcPct val="94000"/>
              </a:lnSpc>
              <a:spcAft>
                <a:spcPct val="36000"/>
              </a:spcAft>
              <a:buClr>
                <a:schemeClr val="accent2"/>
              </a:buClr>
              <a:buFont typeface="Times New Roman" pitchFamily="18" charset="0"/>
              <a:buChar char="–"/>
              <a:defRPr sz="2200">
                <a:solidFill>
                  <a:srgbClr val="091D5D"/>
                </a:solidFill>
                <a:latin typeface="Arial" charset="0"/>
                <a:cs typeface="Arial" charset="0"/>
              </a:defRPr>
            </a:lvl2pPr>
            <a:lvl3pPr marL="1143000" indent="-228600">
              <a:lnSpc>
                <a:spcPct val="95000"/>
              </a:lnSpc>
              <a:spcAft>
                <a:spcPct val="30000"/>
              </a:spcAft>
              <a:buClr>
                <a:schemeClr val="accent2"/>
              </a:buClr>
              <a:buFont typeface="Times New Roman" pitchFamily="18" charset="0"/>
              <a:buChar char="–"/>
              <a:defRPr>
                <a:solidFill>
                  <a:srgbClr val="091D5D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Arial" charset="0"/>
              <a:buChar char="–"/>
              <a:defRPr sz="1600">
                <a:solidFill>
                  <a:srgbClr val="091D5D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defRPr sz="10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defRPr sz="10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defRPr sz="10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defRPr sz="10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defRPr sz="10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400">
                <a:solidFill>
                  <a:schemeClr val="tx1"/>
                </a:solidFill>
                <a:latin typeface="Times New Roman" pitchFamily="18" charset="0"/>
              </a:rPr>
              <a:t>Affectation de l’excédent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400">
                <a:solidFill>
                  <a:schemeClr val="tx1"/>
                </a:solidFill>
                <a:latin typeface="Times New Roman" pitchFamily="18" charset="0"/>
              </a:rPr>
              <a:t>en réserves</a:t>
            </a:r>
          </a:p>
        </p:txBody>
      </p:sp>
      <p:sp>
        <p:nvSpPr>
          <p:cNvPr id="28676" name="Line 16"/>
          <p:cNvSpPr>
            <a:spLocks noChangeShapeType="1"/>
          </p:cNvSpPr>
          <p:nvPr/>
        </p:nvSpPr>
        <p:spPr bwMode="auto">
          <a:xfrm flipV="1">
            <a:off x="2890838" y="3181350"/>
            <a:ext cx="2227262" cy="163671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28677" name="Objet 1"/>
          <p:cNvGraphicFramePr>
            <a:graphicFrameLocks noChangeAspect="1"/>
          </p:cNvGraphicFramePr>
          <p:nvPr/>
        </p:nvGraphicFramePr>
        <p:xfrm>
          <a:off x="1514475" y="1747838"/>
          <a:ext cx="6113463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Feuille de calcul" r:id="rId4" imgW="3695873" imgH="1263775" progId="Excel.Sheet.12">
                  <p:embed/>
                </p:oleObj>
              </mc:Choice>
              <mc:Fallback>
                <p:oleObj name="Feuille de calcul" r:id="rId4" imgW="3695873" imgH="126377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1747838"/>
                        <a:ext cx="6113463" cy="208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89696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="" xmlns:a16="http://schemas.microsoft.com/office/drawing/2014/main" id="{8962EB9C-2A85-49FF-AB08-7E9A662AA8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982788"/>
            <a:ext cx="9144000" cy="1936750"/>
          </a:xfrm>
        </p:spPr>
        <p:txBody>
          <a:bodyPr/>
          <a:lstStyle/>
          <a:p>
            <a:pPr algn="ctr" eaLnBrk="1" hangingPunct="1"/>
            <a:r>
              <a:rPr lang="fr-FR" altLang="fr-FR" sz="2800" dirty="0"/>
              <a:t/>
            </a:r>
            <a:br>
              <a:rPr lang="fr-FR" altLang="fr-FR" sz="2800" dirty="0"/>
            </a:br>
            <a:r>
              <a:rPr lang="fr-FR" altLang="fr-FR" sz="5400" b="1" dirty="0"/>
              <a:t>Association Courte Echelle</a:t>
            </a:r>
            <a:r>
              <a:rPr lang="fr-FR" altLang="fr-FR" sz="6100" dirty="0"/>
              <a:t/>
            </a:r>
            <a:br>
              <a:rPr lang="fr-FR" altLang="fr-FR" sz="6100" dirty="0"/>
            </a:br>
            <a:r>
              <a:rPr lang="fr-FR" altLang="fr-FR" sz="2800" dirty="0"/>
              <a:t/>
            </a:r>
            <a:br>
              <a:rPr lang="fr-FR" altLang="fr-FR" sz="2800" dirty="0"/>
            </a:br>
            <a:endParaRPr lang="fr-FR" altLang="fr-FR" sz="2800" i="1" dirty="0"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92051DB8-022F-4004-B5B6-DBE78CF2B3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19672" y="4365104"/>
            <a:ext cx="6350000" cy="1125538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0488" tIns="44450" rIns="90488" bIns="44450">
            <a:normAutofit fontScale="92500" lnSpcReduction="10000"/>
          </a:bodyPr>
          <a:lstStyle/>
          <a:p>
            <a:pPr marL="342900" indent="-342900" algn="ctr" eaLnBrk="1" hangingPunct="1">
              <a:tabLst/>
              <a:defRPr/>
            </a:pPr>
            <a:r>
              <a:rPr lang="fr-FR" sz="3200" b="1" dirty="0"/>
              <a:t>ASSEMBLEE GENERALE</a:t>
            </a:r>
          </a:p>
          <a:p>
            <a:pPr marL="342900" indent="-342900" algn="ctr" eaLnBrk="1" hangingPunct="1">
              <a:tabLst/>
              <a:defRPr/>
            </a:pPr>
            <a:r>
              <a:rPr lang="fr-FR" sz="3200" b="1" dirty="0" smtClean="0"/>
              <a:t>Avril 2021</a:t>
            </a:r>
            <a:endParaRPr lang="fr-FR" sz="3200" b="1" dirty="0"/>
          </a:p>
          <a:p>
            <a:pPr marL="342900" indent="-342900" algn="ctr" eaLnBrk="1" hangingPunct="1">
              <a:tabLst/>
              <a:defRPr/>
            </a:pP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3005</TotalTime>
  <Words>818</Words>
  <Application>Microsoft Office PowerPoint</Application>
  <PresentationFormat>Affichage à l'écran (4:3)</PresentationFormat>
  <Paragraphs>146</Paragraphs>
  <Slides>24</Slides>
  <Notes>17</Notes>
  <HiddenSlides>1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6" baseType="lpstr">
      <vt:lpstr>Sillage</vt:lpstr>
      <vt:lpstr>Feuille de calcul</vt:lpstr>
      <vt:lpstr>ASSEMBLEE GENERALE 2021</vt:lpstr>
      <vt:lpstr>PRESENTS EN DISTANCIEL:</vt:lpstr>
      <vt:lpstr>Présentation PowerPoint</vt:lpstr>
      <vt:lpstr>Le Compte de résultat </vt:lpstr>
      <vt:lpstr>Commentaires sur le compte de résultat </vt:lpstr>
      <vt:lpstr>Bilan</vt:lpstr>
      <vt:lpstr>Commentaires sur le bilan</vt:lpstr>
      <vt:lpstr>Proposition d’affectation du résultat</vt:lpstr>
      <vt:lpstr> Association Courte Echelle  </vt:lpstr>
      <vt:lpstr>SOMMAIRE</vt:lpstr>
      <vt:lpstr>Préambule sur le compte de résultat </vt:lpstr>
      <vt:lpstr>Le Compte de résultat </vt:lpstr>
      <vt:lpstr>Commentaires sur le compte de résultat </vt:lpstr>
      <vt:lpstr>Le Compte de résultat </vt:lpstr>
      <vt:lpstr>LE BILAN</vt:lpstr>
      <vt:lpstr>Bilan</vt:lpstr>
      <vt:lpstr>Commentaires sur le bilan</vt:lpstr>
      <vt:lpstr>Bilan synthétique</vt:lpstr>
      <vt:lpstr> LE RÉSULTAT  SON AFFECTATION</vt:lpstr>
      <vt:lpstr>Proposition d’affectation du résultat</vt:lpstr>
      <vt:lpstr>Rapport moral</vt:lpstr>
      <vt:lpstr>Rapport d’activités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ASSEMBLEE GENERALE 2016</dc:title>
  <dc:creator>Utilisateur</dc:creator>
  <cp:lastModifiedBy>Utilisateur</cp:lastModifiedBy>
  <cp:revision>146</cp:revision>
  <cp:lastPrinted>2021-04-10T08:23:11Z</cp:lastPrinted>
  <dcterms:created xsi:type="dcterms:W3CDTF">2017-04-17T14:36:44Z</dcterms:created>
  <dcterms:modified xsi:type="dcterms:W3CDTF">2021-04-10T12:37:58Z</dcterms:modified>
</cp:coreProperties>
</file>